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Можно печатать и менять для своих уроков. mentorschool.ru. Шрифт презентации — Onest, бесплатный (лицензия OFL): fonts.google.com/specimen/Onest. Если он не установлен, PowerPoint покажет Arial, Keynote — Times; текст и разметка слайдов сохранятся.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Ответ: моста (мост), ловить (ловит), вечера (вечер). Все ошибки — в корне, в безударном слоге.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снежок — снег, гроза — грозы, часы — час.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9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6000" y="432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130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792000"/>
            <a:ext cx="7200000" cy="239175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>
              <a:lnSpc>
                <a:spcPct val="108000"/>
              </a:lnSpc>
            </a:pPr>
            <a:r>
              <a:rPr sz="4200" b="1" i="0">
                <a:solidFill>
                  <a:srgbClr val="14213D"/>
                </a:solidFill>
                <a:latin typeface="Onest" panose="020B0604020202020204" pitchFamily="34"/>
              </a:rPr>
              <a:t>Правописание безударных гласных в корне слова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3363750"/>
            <a:ext cx="7200000" cy="30481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2000" b="1" i="0">
                <a:solidFill>
                  <a:srgbClr val="2346C8"/>
                </a:solidFill>
                <a:latin typeface="Onest" panose="020B0604020202020204" pitchFamily="34"/>
              </a:rPr>
              <a:t>Русский язык · 5 класс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1/12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00" y="4783500"/>
            <a:ext cx="396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Можно печатать и менять для своих уроков. mentorschool.ru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Прочитайте записку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000" y="1086177"/>
            <a:ext cx="7992000" cy="1224529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6000" y="1086177"/>
            <a:ext cx="72000" cy="1224529"/>
          </a:xfrm>
          <a:prstGeom prst="rect">
            <a:avLst/>
          </a:prstGeom>
          <a:solidFill>
            <a:srgbClr val="F08A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6000" y="1302177"/>
            <a:ext cx="7344000" cy="79252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600" b="0" i="1">
                <a:solidFill>
                  <a:srgbClr val="14171D"/>
                </a:solidFill>
                <a:latin typeface="Onest" panose="020B0604020202020204" pitchFamily="34"/>
              </a:rPr>
              <a:t>Жду у старого маста. Будем лавить рыбу до вичера.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6000" y="4097789"/>
            <a:ext cx="7992000" cy="0"/>
          </a:xfrm>
          <a:prstGeom prst="line">
            <a:avLst/>
          </a:prstGeom>
          <a:ln w="1016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6000" y="4223789"/>
            <a:ext cx="7992000" cy="4877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535B67"/>
                </a:solidFill>
                <a:latin typeface="Onest" panose="020B0604020202020204" pitchFamily="34"/>
              </a:rPr>
              <a:t>Что мешает её понять? Найдите ошибки. Где они стоят — в каком месте слова?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Разминка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158177"/>
            <a:ext cx="7992000" cy="60035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сн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жок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  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гр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за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  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ч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сы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76000" y="4341644"/>
            <a:ext cx="7992000" cy="0"/>
          </a:xfrm>
          <a:prstGeom prst="line">
            <a:avLst/>
          </a:prstGeom>
          <a:ln w="1016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6000" y="4467644"/>
            <a:ext cx="7992000" cy="24385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535B67"/>
                </a:solidFill>
                <a:latin typeface="Onest" panose="020B0604020202020204" pitchFamily="34"/>
              </a:rPr>
              <a:t>Поставьте ударение, выделите корень, вставьте букву и объясните её.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Почему так?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7951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252000" indent="-252000">
              <a:lnSpc>
                <a:spcPct val="120000"/>
              </a:lnSpc>
              <a:spcAft>
                <a:spcPts val="1700"/>
              </a:spcAft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в</a:t>
            </a:r>
            <a:r>
              <a:rPr sz="1900" b="0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да — слышим [а], а пишем «о». Почему?</a:t>
            </a:r>
          </a:p>
          <a:p>
            <a:pPr marL="252000" indent="-252000">
              <a:lnSpc>
                <a:spcPct val="120000"/>
              </a:lnSpc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с</a:t>
            </a:r>
            <a:r>
              <a:rPr sz="1900" b="0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рень, к</a:t>
            </a:r>
            <a:r>
              <a:rPr sz="1900" b="0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рабль — как проверить букву здесь?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76000" y="4341644"/>
            <a:ext cx="7992000" cy="0"/>
          </a:xfrm>
          <a:prstGeom prst="line">
            <a:avLst/>
          </a:prstGeom>
          <a:ln w="1016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6000" y="4467644"/>
            <a:ext cx="7992000" cy="24385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535B67"/>
                </a:solidFill>
                <a:latin typeface="Onest" panose="020B0604020202020204" pitchFamily="34"/>
              </a:rPr>
              <a:t>Сформулируйте тему и цель урока.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Правило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5791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Безударную гласную в корне проверяем ударением — подбираем слово, в котором эта гласная стоит под ударением.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1845334"/>
            <a:ext cx="3852000" cy="1861758"/>
          </a:xfrm>
          <a:prstGeom prst="roundRect">
            <a:avLst>
              <a:gd name="adj" fmla="val 7734"/>
            </a:avLst>
          </a:prstGeom>
          <a:solidFill>
            <a:srgbClr val="E9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8000" y="2061334"/>
            <a:ext cx="3348000" cy="2950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700" b="1" i="0">
                <a:solidFill>
                  <a:srgbClr val="14213D"/>
                </a:solidFill>
                <a:latin typeface="Onest" panose="020B0604020202020204" pitchFamily="34"/>
              </a:rPr>
              <a:t>Изменить форму слова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8000" y="2428430"/>
            <a:ext cx="3348000" cy="106266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  <a:spcAft>
                <a:spcPts val="566"/>
              </a:spcAft>
            </a:pP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тр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а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ва → тр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а́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вы</a:t>
            </a:r>
          </a:p>
          <a:p>
            <a:pPr>
              <a:lnSpc>
                <a:spcPct val="120000"/>
              </a:lnSpc>
            </a:pP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з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е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мля → з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е́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мли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16000" y="1845334"/>
            <a:ext cx="3852000" cy="1861758"/>
          </a:xfrm>
          <a:prstGeom prst="roundRect">
            <a:avLst>
              <a:gd name="adj" fmla="val 7734"/>
            </a:avLst>
          </a:prstGeom>
          <a:solidFill>
            <a:srgbClr val="E9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68000" y="2061334"/>
            <a:ext cx="3348000" cy="5541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700" b="1" i="0">
                <a:solidFill>
                  <a:srgbClr val="14213D"/>
                </a:solidFill>
                <a:latin typeface="Onest" panose="020B0604020202020204" pitchFamily="34"/>
              </a:rPr>
              <a:t>Подобрать однокоренное слово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8000" y="2687526"/>
            <a:ext cx="3348000" cy="80356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  <a:spcAft>
                <a:spcPts val="566"/>
              </a:spcAft>
            </a:pP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л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е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сник → л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е́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с</a:t>
            </a:r>
          </a:p>
          <a:p>
            <a:pPr>
              <a:lnSpc>
                <a:spcPct val="120000"/>
              </a:lnSpc>
            </a:pP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пос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а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дить → с</a:t>
            </a:r>
            <a:r>
              <a:rPr sz="2400" b="1" i="0">
                <a:solidFill>
                  <a:srgbClr val="2346C8"/>
                </a:solidFill>
                <a:latin typeface="Onest" panose="020B0604020202020204" pitchFamily="34"/>
              </a:rPr>
              <a:t>а́</a:t>
            </a:r>
            <a:r>
              <a:rPr sz="2400" b="0" i="0">
                <a:solidFill>
                  <a:srgbClr val="14171D"/>
                </a:solidFill>
                <a:latin typeface="Onest" panose="020B0604020202020204" pitchFamily="34"/>
              </a:rPr>
              <a:t>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Алгоритм</a:t>
            </a:r>
          </a:p>
        </p:txBody>
      </p:sp>
      <p:sp>
        <p:nvSpPr>
          <p:cNvPr id="4" name="Oval 3"/>
          <p:cNvSpPr/>
          <p:nvPr/>
        </p:nvSpPr>
        <p:spPr>
          <a:xfrm>
            <a:off x="576000" y="1086177"/>
            <a:ext cx="360000" cy="360000"/>
          </a:xfrm>
          <a:prstGeom prst="ellipse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Onest" panose="020B0604020202020204" pitchFamily="34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6000" y="1086177"/>
            <a:ext cx="7452000" cy="360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Поставь ударение.</a:t>
            </a:r>
          </a:p>
        </p:txBody>
      </p:sp>
      <p:sp>
        <p:nvSpPr>
          <p:cNvPr id="6" name="Oval 5"/>
          <p:cNvSpPr/>
          <p:nvPr/>
        </p:nvSpPr>
        <p:spPr>
          <a:xfrm>
            <a:off x="576000" y="1561377"/>
            <a:ext cx="360000" cy="360000"/>
          </a:xfrm>
          <a:prstGeom prst="ellipse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Onest" panose="020B0604020202020204" pitchFamily="34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6000" y="1561377"/>
            <a:ext cx="7452000" cy="360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Выдели корень.</a:t>
            </a:r>
          </a:p>
        </p:txBody>
      </p:sp>
      <p:sp>
        <p:nvSpPr>
          <p:cNvPr id="8" name="Oval 7"/>
          <p:cNvSpPr/>
          <p:nvPr/>
        </p:nvSpPr>
        <p:spPr>
          <a:xfrm>
            <a:off x="576000" y="2036577"/>
            <a:ext cx="360000" cy="360000"/>
          </a:xfrm>
          <a:prstGeom prst="ellipse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Onest" panose="020B0604020202020204" pitchFamily="34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6000" y="2036577"/>
            <a:ext cx="7452000" cy="360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Найди безударную гласную в корне.</a:t>
            </a:r>
          </a:p>
        </p:txBody>
      </p:sp>
      <p:sp>
        <p:nvSpPr>
          <p:cNvPr id="10" name="Oval 9"/>
          <p:cNvSpPr/>
          <p:nvPr/>
        </p:nvSpPr>
        <p:spPr>
          <a:xfrm>
            <a:off x="576000" y="2651837"/>
            <a:ext cx="360000" cy="360000"/>
          </a:xfrm>
          <a:prstGeom prst="ellipse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Onest" panose="020B0604020202020204" pitchFamily="34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6000" y="2511777"/>
            <a:ext cx="7452000" cy="6401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Подбери форму или однокоренное слово, где она под ударением.</a:t>
            </a:r>
          </a:p>
        </p:txBody>
      </p:sp>
      <p:sp>
        <p:nvSpPr>
          <p:cNvPr id="12" name="Oval 11"/>
          <p:cNvSpPr/>
          <p:nvPr/>
        </p:nvSpPr>
        <p:spPr>
          <a:xfrm>
            <a:off x="576000" y="3267097"/>
            <a:ext cx="360000" cy="360000"/>
          </a:xfrm>
          <a:prstGeom prst="ellipse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Onest" panose="020B0604020202020204" pitchFamily="34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6000" y="3267097"/>
            <a:ext cx="7452000" cy="360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Пиши ту же букву.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Ловушки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5791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Проверочное слово — родственное, и ударение в нём падает на нужную гласную.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6000" y="1845334"/>
          <a:ext cx="7992000" cy="207105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918080"/>
                <a:gridCol w="3036960"/>
                <a:gridCol w="3036960"/>
              </a:tblGrid>
              <a:tr h="603987"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г</a:t>
                      </a:r>
                      <a:r>
                        <a:rPr sz="1700" b="0" i="0" u="sng">
                          <a:solidFill>
                            <a:srgbClr val="F08A24"/>
                          </a:solidFill>
                          <a:latin typeface="Onest" panose="020B0604020202020204" pitchFamily="34"/>
                        </a:rPr>
                        <a:t>  </a:t>
                      </a: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ристый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 strike="sngStrike">
                          <a:solidFill>
                            <a:srgbClr val="A33A2B"/>
                          </a:solidFill>
                          <a:latin typeface="Onest" panose="020B0604020202020204" pitchFamily="34"/>
                        </a:rPr>
                        <a:t>гореть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sz="1200" b="0" i="0">
                          <a:solidFill>
                            <a:srgbClr val="535B67"/>
                          </a:solidFill>
                          <a:latin typeface="Onest" panose="020B0604020202020204" pitchFamily="34"/>
                        </a:rPr>
                        <a:t>другое значение, не родственное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1" i="0">
                          <a:solidFill>
                            <a:srgbClr val="1F7A4D"/>
                          </a:solidFill>
                          <a:latin typeface="Onest" panose="020B0604020202020204" pitchFamily="34"/>
                        </a:rPr>
                        <a:t>го́ры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</a:tr>
              <a:tr h="786879"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в</a:t>
                      </a:r>
                      <a:r>
                        <a:rPr sz="1700" b="0" i="0" u="sng">
                          <a:solidFill>
                            <a:srgbClr val="F08A24"/>
                          </a:solidFill>
                          <a:latin typeface="Onest" panose="020B0604020202020204" pitchFamily="34"/>
                        </a:rPr>
                        <a:t>  </a:t>
                      </a: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дяной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 strike="sngStrike">
                          <a:solidFill>
                            <a:srgbClr val="A33A2B"/>
                          </a:solidFill>
                          <a:latin typeface="Onest" panose="020B0604020202020204" pitchFamily="34"/>
                        </a:rPr>
                        <a:t>вода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sz="1200" b="0" i="0">
                          <a:solidFill>
                            <a:srgbClr val="535B67"/>
                          </a:solidFill>
                          <a:latin typeface="Onest" panose="020B0604020202020204" pitchFamily="34"/>
                        </a:rPr>
                        <a:t>ударение падает на другую гласную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1" i="0">
                          <a:solidFill>
                            <a:srgbClr val="1F7A4D"/>
                          </a:solidFill>
                          <a:latin typeface="Onest" panose="020B0604020202020204" pitchFamily="34"/>
                        </a:rPr>
                        <a:t>во́ды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</a:tr>
              <a:tr h="680192"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с</a:t>
                      </a:r>
                      <a:r>
                        <a:rPr sz="1700" b="0" i="0" u="sng">
                          <a:solidFill>
                            <a:srgbClr val="F08A24"/>
                          </a:solidFill>
                          <a:latin typeface="Onest" panose="020B0604020202020204" pitchFamily="34"/>
                        </a:rPr>
                        <a:t>  </a:t>
                      </a:r>
                      <a:r>
                        <a:rPr sz="1700" b="0" i="0">
                          <a:solidFill>
                            <a:srgbClr val="14171D"/>
                          </a:solidFill>
                          <a:latin typeface="Onest" panose="020B0604020202020204" pitchFamily="34"/>
                        </a:rPr>
                        <a:t>рень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0" i="0" strike="sngStrike">
                          <a:solidFill>
                            <a:srgbClr val="A33A2B"/>
                          </a:solidFill>
                          <a:latin typeface="Onest" panose="020B0604020202020204" pitchFamily="34"/>
                        </a:rPr>
                        <a:t>серый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sz="1200" b="0" i="0">
                          <a:solidFill>
                            <a:srgbClr val="535B67"/>
                          </a:solidFill>
                          <a:latin typeface="Onest" panose="020B0604020202020204" pitchFamily="34"/>
                        </a:rPr>
                        <a:t>слова не родственные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sz="1700" b="1" i="0">
                          <a:solidFill>
                            <a:srgbClr val="1F7A4D"/>
                          </a:solidFill>
                          <a:latin typeface="Onest" panose="020B0604020202020204" pitchFamily="34"/>
                        </a:rPr>
                        <a:t>проверить нельзя — словарное слово</a:t>
                      </a:r>
                    </a:p>
                  </a:txBody>
                  <a:tcPr marL="108000" marR="108000" marT="72000" marB="7200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0160">
                      <a:solidFill>
                        <a:srgbClr val="DCE1E8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Если проверочного слова нет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5791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Это словарное слово. Его написание запоминают и сверяют по орфографическому словарю.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1917334"/>
            <a:ext cx="7992000" cy="112870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к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рабль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  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б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рёза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  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п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йзаж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  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с</a:t>
            </a:r>
            <a:r>
              <a:rPr sz="3200" b="1" i="0" u="sng">
                <a:solidFill>
                  <a:srgbClr val="F08A24"/>
                </a:solidFill>
                <a:latin typeface="Onest" panose="020B0604020202020204" pitchFamily="34"/>
              </a:rPr>
              <a:t>  </a:t>
            </a:r>
            <a:r>
              <a:rPr sz="3200" b="1" i="0">
                <a:solidFill>
                  <a:srgbClr val="14171D"/>
                </a:solidFill>
                <a:latin typeface="Onest" panose="020B0604020202020204" pitchFamily="34"/>
              </a:rPr>
              <a:t>бака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76000" y="4097789"/>
            <a:ext cx="7992000" cy="0"/>
          </a:xfrm>
          <a:prstGeom prst="line">
            <a:avLst/>
          </a:prstGeom>
          <a:ln w="1016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6000" y="4223789"/>
            <a:ext cx="7992000" cy="4877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600" b="0" i="0">
                <a:solidFill>
                  <a:srgbClr val="535B67"/>
                </a:solidFill>
                <a:latin typeface="Onest" panose="020B0604020202020204" pitchFamily="34"/>
              </a:rPr>
              <a:t>Где проверить: орфографический словарь или «Академос» — orfo.ruslang.ru.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87635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Звучат похоже — пишутся по-разному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524355"/>
            <a:ext cx="7992000" cy="5791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20000"/>
              </a:lnSpc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Сначала поймите значение слова, потом подбирайте проверочное.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2283511"/>
            <a:ext cx="3816000" cy="928120"/>
          </a:xfrm>
          <a:prstGeom prst="roundRect">
            <a:avLst>
              <a:gd name="adj" fmla="val 11636"/>
            </a:avLst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2427511"/>
            <a:ext cx="3384000" cy="6401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Флаг разв</a:t>
            </a:r>
            <a:r>
              <a:rPr sz="2100" b="1" i="0">
                <a:solidFill>
                  <a:srgbClr val="2346C8"/>
                </a:solidFill>
                <a:latin typeface="Onest" panose="020B0604020202020204" pitchFamily="34"/>
              </a:rPr>
              <a:t>е</a:t>
            </a: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вается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 — 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в</a:t>
            </a:r>
            <a:r>
              <a:rPr sz="1700" b="1" i="0">
                <a:solidFill>
                  <a:srgbClr val="2346C8"/>
                </a:solidFill>
                <a:latin typeface="Onest" panose="020B0604020202020204" pitchFamily="34"/>
              </a:rPr>
              <a:t>е́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ять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2000" y="2283511"/>
            <a:ext cx="3816000" cy="928120"/>
          </a:xfrm>
          <a:prstGeom prst="roundRect">
            <a:avLst>
              <a:gd name="adj" fmla="val 11636"/>
            </a:avLst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968000" y="2427511"/>
            <a:ext cx="3384000" cy="6401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Ребёнок разв</a:t>
            </a:r>
            <a:r>
              <a:rPr sz="2100" b="1" i="0">
                <a:solidFill>
                  <a:srgbClr val="2346C8"/>
                </a:solidFill>
                <a:latin typeface="Onest" panose="020B0604020202020204" pitchFamily="34"/>
              </a:rPr>
              <a:t>и</a:t>
            </a: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вается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 — 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разв</a:t>
            </a:r>
            <a:r>
              <a:rPr sz="1700" b="1" i="0">
                <a:solidFill>
                  <a:srgbClr val="2346C8"/>
                </a:solidFill>
                <a:latin typeface="Onest" panose="020B0604020202020204" pitchFamily="34"/>
              </a:rPr>
              <a:t>и́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тие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00" y="3391631"/>
            <a:ext cx="3816000" cy="928120"/>
          </a:xfrm>
          <a:prstGeom prst="roundRect">
            <a:avLst>
              <a:gd name="adj" fmla="val 11636"/>
            </a:avLst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2000" y="3535631"/>
            <a:ext cx="3384000" cy="6401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Пол</a:t>
            </a:r>
            <a:r>
              <a:rPr sz="2100" b="1" i="0">
                <a:solidFill>
                  <a:srgbClr val="2346C8"/>
                </a:solidFill>
                <a:latin typeface="Onest" panose="020B0604020202020204" pitchFamily="34"/>
              </a:rPr>
              <a:t>о</a:t>
            </a: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скать бельё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 — 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пол</a:t>
            </a:r>
            <a:r>
              <a:rPr sz="1700" b="1" i="0">
                <a:solidFill>
                  <a:srgbClr val="2346C8"/>
                </a:solidFill>
                <a:latin typeface="Onest" panose="020B0604020202020204" pitchFamily="34"/>
              </a:rPr>
              <a:t>о́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щет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2000" y="3391631"/>
            <a:ext cx="3816000" cy="928120"/>
          </a:xfrm>
          <a:prstGeom prst="roundRect">
            <a:avLst>
              <a:gd name="adj" fmla="val 11636"/>
            </a:avLst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68000" y="3535631"/>
            <a:ext cx="3384000" cy="6401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>
              <a:lnSpc>
                <a:spcPct val="120000"/>
              </a:lnSpc>
            </a:pP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Пол</a:t>
            </a:r>
            <a:r>
              <a:rPr sz="2100" b="1" i="0">
                <a:solidFill>
                  <a:srgbClr val="2346C8"/>
                </a:solidFill>
                <a:latin typeface="Onest" panose="020B0604020202020204" pitchFamily="34"/>
              </a:rPr>
              <a:t>а</a:t>
            </a:r>
            <a:r>
              <a:rPr sz="2100" b="0" i="0">
                <a:solidFill>
                  <a:srgbClr val="14171D"/>
                </a:solidFill>
                <a:latin typeface="Onest" panose="020B0604020202020204" pitchFamily="34"/>
              </a:rPr>
              <a:t>скать котёнка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 — 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л</a:t>
            </a:r>
            <a:r>
              <a:rPr sz="1700" b="1" i="0">
                <a:solidFill>
                  <a:srgbClr val="2346C8"/>
                </a:solidFill>
                <a:latin typeface="Onest" panose="020B0604020202020204" pitchFamily="34"/>
              </a:rPr>
              <a:t>а́</a:t>
            </a:r>
            <a:r>
              <a:rPr sz="1700" b="0" i="0">
                <a:solidFill>
                  <a:srgbClr val="535B67"/>
                </a:solidFill>
                <a:latin typeface="Onest" panose="020B0604020202020204" pitchFamily="34"/>
              </a:rPr>
              <a:t>ска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Работаем с листом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159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252000" indent="-252000">
              <a:lnSpc>
                <a:spcPct val="120000"/>
              </a:lnSpc>
              <a:spcAft>
                <a:spcPts val="1700"/>
              </a:spcAft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Задания 1–3 — в парах, 8 минут. Проговаривайте шаги алгоритма вслух.</a:t>
            </a:r>
          </a:p>
          <a:p>
            <a:pPr marL="252000" indent="-252000">
              <a:lnSpc>
                <a:spcPct val="120000"/>
              </a:lnSpc>
              <a:spcAft>
                <a:spcPts val="1700"/>
              </a:spcAft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Задание 2 — со словарём.</a:t>
            </a:r>
          </a:p>
          <a:p>
            <a:pPr marL="252000" indent="-252000">
              <a:lnSpc>
                <a:spcPct val="120000"/>
              </a:lnSpc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Задания 4–5 — самостоятельно, 7 минут.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Проверьте себя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195346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252000" indent="-252000">
              <a:lnSpc>
                <a:spcPct val="120000"/>
              </a:lnSpc>
              <a:spcAft>
                <a:spcPts val="1700"/>
              </a:spcAft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Задание 4: развевается (веять), развивается (развитие), полоскала (полощет), поласкала (ласка), в лесах (лес), лисицы (лисы).</a:t>
            </a:r>
          </a:p>
          <a:p>
            <a:pPr marL="252000" indent="-252000">
              <a:lnSpc>
                <a:spcPct val="120000"/>
              </a:lnSpc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Задание 5: лесок (лес), грибами (гриб), траве (травы), блестела (блеск), роса (росы), боровика (бор), тяжёлой (тяжесть); берёзой — словарное слово.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4000" cy="5143500"/>
          </a:xfrm>
          <a:prstGeom prst="rect">
            <a:avLst/>
          </a:prstGeom>
          <a:solidFill>
            <a:srgbClr val="234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468000"/>
            <a:ext cx="7992000" cy="43817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sz="3000" b="1" i="0">
                <a:solidFill>
                  <a:srgbClr val="14213D"/>
                </a:solidFill>
                <a:latin typeface="Onest" panose="020B0604020202020204" pitchFamily="34"/>
              </a:rPr>
              <a:t>Итог и домашнее задание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1086177"/>
            <a:ext cx="7992000" cy="1374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252000" indent="-252000">
              <a:lnSpc>
                <a:spcPct val="120000"/>
              </a:lnSpc>
              <a:spcAft>
                <a:spcPts val="1700"/>
              </a:spcAft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Закончите фразу: «Сегодня я научился…», «Мне было трудно…», «Я могу объяснить соседу…».</a:t>
            </a:r>
          </a:p>
          <a:p>
            <a:pPr marL="252000" indent="-252000">
              <a:lnSpc>
                <a:spcPct val="120000"/>
              </a:lnSpc>
              <a:buChar char="•"/>
            </a:pPr>
            <a:r>
              <a:rPr sz="1900" b="0" i="0">
                <a:solidFill>
                  <a:srgbClr val="14171D"/>
                </a:solidFill>
                <a:latin typeface="Onest" panose="020B0604020202020204" pitchFamily="34"/>
              </a:rPr>
              <a:t>Дома (на выбор): 8 слов из книги с проверочными словами или 3 предложения с парами слов, которые звучат похоже.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8000" y="4783500"/>
            <a:ext cx="540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r">
              <a:lnSpc>
                <a:spcPct val="100000"/>
              </a:lnSpc>
            </a:pPr>
            <a:r>
              <a:rPr sz="850" b="1" i="0">
                <a:solidFill>
                  <a:srgbClr val="2346C8"/>
                </a:solidFill>
                <a:latin typeface="Onest" panose="020B0604020202020204" pitchFamily="34"/>
              </a:rPr>
              <a:t>Ментор</a:t>
            </a: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 · Безударные гласные в корне · 12/12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4783500"/>
            <a:ext cx="3960000" cy="14400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>
              <a:lnSpc>
                <a:spcPct val="100000"/>
              </a:lnSpc>
            </a:pPr>
            <a:r>
              <a:rPr sz="850" b="0" i="0">
                <a:solidFill>
                  <a:srgbClr val="8A929D"/>
                </a:solidFill>
                <a:latin typeface="Onest" panose="020B0604020202020204" pitchFamily="34"/>
              </a:rPr>
              <a:t>Можно печатать и менять для своих уроков. mentorschool.ru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Onest" panose="020B0604020202020204" pitchFamily="3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nest" panose="020B0604020202020204" pitchFamily="3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безударных гласных в корне слова — презентация</dc:title>
  <dc:subject>Русский язык, 5 класс</dc:subject>
  <dc:creator>Ментор</dc:creator>
  <cp:keywords>Русский язык; 5 класс; Безударные гласные в корне</cp:keywords>
  <dc:description>Можно печатать и менять для своих уроков. mentorschool.ru. Шрифт — Onest (свободная лицензия OFL); без него — Arial или другой шрифт без засечек. mentorschool.ru/pedagogam/russkiy/5-klass/bezudarnye-glasnye-v-korne/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